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7"/>
  </p:notesMasterIdLst>
  <p:sldIdLst>
    <p:sldId id="256" r:id="rId2"/>
    <p:sldId id="260" r:id="rId3"/>
    <p:sldId id="257" r:id="rId4"/>
    <p:sldId id="258" r:id="rId5"/>
    <p:sldId id="261" r:id="rId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2F2F2"/>
    <a:srgbClr val="FFFFFF"/>
    <a:srgbClr val="7E7E7E"/>
    <a:srgbClr val="005AA5"/>
    <a:srgbClr val="005DA2"/>
    <a:srgbClr val="005D9E"/>
    <a:srgbClr val="0060A8"/>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6" autoAdjust="0"/>
    <p:restoredTop sz="94660"/>
  </p:normalViewPr>
  <p:slideViewPr>
    <p:cSldViewPr>
      <p:cViewPr varScale="1">
        <p:scale>
          <a:sx n="110" d="100"/>
          <a:sy n="110" d="100"/>
        </p:scale>
        <p:origin x="654" y="144"/>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8D5E74-D77C-4BB7-BEDA-D31AC3E28CAC}" type="datetimeFigureOut">
              <a:rPr lang="en-US" smtClean="0"/>
              <a:t>7/31/2025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8A07C4-18B2-45A6-B730-9F4E335F8998}" type="slidenum">
              <a:rPr lang="en-US" smtClean="0"/>
              <a:t>‹#›</a:t>
            </a:fld>
            <a:endParaRPr lang="en-US"/>
          </a:p>
        </p:txBody>
      </p:sp>
    </p:spTree>
    <p:extLst>
      <p:ext uri="{BB962C8B-B14F-4D97-AF65-F5344CB8AC3E}">
        <p14:creationId xmlns:p14="http://schemas.microsoft.com/office/powerpoint/2010/main" val="40261801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5825" b="15122"/>
          <a:stretch/>
        </p:blipFill>
        <p:spPr>
          <a:xfrm>
            <a:off x="22956" y="44624"/>
            <a:ext cx="12192000" cy="6840760"/>
          </a:xfrm>
          <a:prstGeom prst="rect">
            <a:avLst/>
          </a:prstGeom>
        </p:spPr>
      </p:pic>
      <p:sp>
        <p:nvSpPr>
          <p:cNvPr id="2" name="Title 1"/>
          <p:cNvSpPr>
            <a:spLocks noGrp="1"/>
          </p:cNvSpPr>
          <p:nvPr>
            <p:ph type="title"/>
          </p:nvPr>
        </p:nvSpPr>
        <p:spPr>
          <a:xfrm>
            <a:off x="2135560" y="1709738"/>
            <a:ext cx="9211890" cy="2852737"/>
          </a:xfrm>
        </p:spPr>
        <p:txBody>
          <a:bodyPr anchor="b"/>
          <a:lstStyle>
            <a:lvl1pPr>
              <a:defRPr sz="6000"/>
            </a:lvl1pPr>
          </a:lstStyle>
          <a:p>
            <a:r>
              <a:rPr lang="en-US" dirty="0" smtClean="0"/>
              <a:t>Click to edit Master title style</a:t>
            </a:r>
            <a:endParaRPr lang="en-US" dirty="0"/>
          </a:p>
        </p:txBody>
      </p:sp>
      <p:sp>
        <p:nvSpPr>
          <p:cNvPr id="3" name="Text Placeholder 2"/>
          <p:cNvSpPr>
            <a:spLocks noGrp="1"/>
          </p:cNvSpPr>
          <p:nvPr>
            <p:ph type="body" idx="1"/>
          </p:nvPr>
        </p:nvSpPr>
        <p:spPr>
          <a:xfrm>
            <a:off x="2135560" y="4589463"/>
            <a:ext cx="921189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Edit Master text styles</a:t>
            </a:r>
          </a:p>
        </p:txBody>
      </p:sp>
      <p:grpSp>
        <p:nvGrpSpPr>
          <p:cNvPr id="11" name="Group 10"/>
          <p:cNvGrpSpPr>
            <a:grpSpLocks noChangeAspect="1"/>
          </p:cNvGrpSpPr>
          <p:nvPr userDrawn="1"/>
        </p:nvGrpSpPr>
        <p:grpSpPr>
          <a:xfrm>
            <a:off x="8400256" y="44624"/>
            <a:ext cx="2055940" cy="1189508"/>
            <a:chOff x="6744072" y="3522076"/>
            <a:chExt cx="5711032" cy="3304239"/>
          </a:xfrm>
        </p:grpSpPr>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744072" y="3522076"/>
              <a:ext cx="5711032" cy="3304239"/>
            </a:xfrm>
            <a:prstGeom prst="rect">
              <a:avLst/>
            </a:prstGeom>
          </p:spPr>
        </p:pic>
        <p:pic>
          <p:nvPicPr>
            <p:cNvPr id="13" name="Picture 1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408368" y="5949279"/>
              <a:ext cx="959373" cy="634021"/>
            </a:xfrm>
            <a:prstGeom prst="rect">
              <a:avLst/>
            </a:prstGeom>
          </p:spPr>
        </p:pic>
      </p:grpSp>
      <p:pic>
        <p:nvPicPr>
          <p:cNvPr id="21" name="Picture 20"/>
          <p:cNvPicPr>
            <a:picLocks noChangeAspect="1"/>
          </p:cNvPicPr>
          <p:nvPr userDrawn="1"/>
        </p:nvPicPr>
        <p:blipFill rotWithShape="1">
          <a:blip r:embed="rId5">
            <a:extLst>
              <a:ext uri="{28A0092B-C50C-407E-A947-70E740481C1C}">
                <a14:useLocalDpi xmlns:a14="http://schemas.microsoft.com/office/drawing/2010/main" val="0"/>
              </a:ext>
            </a:extLst>
          </a:blip>
          <a:srcRect l="43330" t="11583" b="1806"/>
          <a:stretch/>
        </p:blipFill>
        <p:spPr>
          <a:xfrm>
            <a:off x="-1628" y="0"/>
            <a:ext cx="1703040" cy="6859481"/>
          </a:xfrm>
          <a:prstGeom prst="rect">
            <a:avLst/>
          </a:prstGeom>
        </p:spPr>
      </p:pic>
    </p:spTree>
    <p:extLst>
      <p:ext uri="{BB962C8B-B14F-4D97-AF65-F5344CB8AC3E}">
        <p14:creationId xmlns:p14="http://schemas.microsoft.com/office/powerpoint/2010/main" val="3524776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ABF1E58C-53B1-4737-AEC2-C0AB63006F50}" type="datetime1">
              <a:rPr lang="de-DE" smtClean="0"/>
              <a:t>31.07.2025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2420265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04D0B8-5151-40C2-B9C5-F438A0083FEF}" type="datetime1">
              <a:rPr lang="de-DE" smtClean="0"/>
              <a:t>31.07.2025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3074763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15E46C-54AD-4615-A1F0-E261517A2CAB}" type="datetime1">
              <a:rPr lang="de-DE" smtClean="0"/>
              <a:t>31.07.2025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3829890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99456" y="70480"/>
            <a:ext cx="10154344" cy="838240"/>
          </a:xfrm>
        </p:spPr>
        <p:txBody>
          <a:bodyPr/>
          <a:lstStyle/>
          <a:p>
            <a:r>
              <a:rPr lang="en-US" dirty="0" smtClean="0"/>
              <a:t>Click to edit Master title style</a:t>
            </a:r>
            <a:endParaRPr lang="en-US" dirty="0"/>
          </a:p>
        </p:txBody>
      </p:sp>
      <p:cxnSp>
        <p:nvCxnSpPr>
          <p:cNvPr id="10" name="Straight Connector 9"/>
          <p:cNvCxnSpPr/>
          <p:nvPr userDrawn="1"/>
        </p:nvCxnSpPr>
        <p:spPr>
          <a:xfrm>
            <a:off x="0" y="976492"/>
            <a:ext cx="12192000" cy="4236"/>
          </a:xfrm>
          <a:prstGeom prst="line">
            <a:avLst/>
          </a:prstGeom>
          <a:ln w="19050">
            <a:solidFill>
              <a:srgbClr val="005AA5"/>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8198089" y="44624"/>
            <a:ext cx="3960440" cy="931868"/>
          </a:xfrm>
          <a:prstGeom prst="rect">
            <a:avLst/>
          </a:prstGeom>
        </p:spPr>
      </p:pic>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688" y="-99392"/>
            <a:ext cx="1163252" cy="1163252"/>
          </a:xfrm>
          <a:prstGeom prst="rect">
            <a:avLst/>
          </a:prstGeom>
        </p:spPr>
      </p:pic>
    </p:spTree>
    <p:extLst>
      <p:ext uri="{BB962C8B-B14F-4D97-AF65-F5344CB8AC3E}">
        <p14:creationId xmlns:p14="http://schemas.microsoft.com/office/powerpoint/2010/main" val="104800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t="5825" b="15122"/>
          <a:stretch/>
        </p:blipFill>
        <p:spPr>
          <a:xfrm>
            <a:off x="22956" y="44624"/>
            <a:ext cx="12192000" cy="6840760"/>
          </a:xfrm>
          <a:prstGeom prst="rect">
            <a:avLst/>
          </a:prstGeom>
        </p:spPr>
      </p:pic>
      <p:sp>
        <p:nvSpPr>
          <p:cNvPr id="2" name="Title 1"/>
          <p:cNvSpPr>
            <a:spLocks noGrp="1"/>
          </p:cNvSpPr>
          <p:nvPr>
            <p:ph type="ctrTitle" hasCustomPrompt="1"/>
          </p:nvPr>
        </p:nvSpPr>
        <p:spPr>
          <a:xfrm>
            <a:off x="1524000" y="1122363"/>
            <a:ext cx="9144000" cy="2387600"/>
          </a:xfrm>
        </p:spPr>
        <p:txBody>
          <a:bodyPr anchor="b">
            <a:normAutofit/>
          </a:bodyPr>
          <a:lstStyle>
            <a:lvl1pPr algn="ctr">
              <a:defRPr sz="6600" b="1">
                <a:latin typeface="Arial" panose="020B0604020202020204" pitchFamily="34" charset="0"/>
                <a:cs typeface="Arial" panose="020B0604020202020204" pitchFamily="34" charset="0"/>
              </a:defRPr>
            </a:lvl1pPr>
          </a:lstStyle>
          <a:p>
            <a:r>
              <a:rPr kumimoji="0" lang="en-US" sz="4400" b="0" i="0" u="none" strike="noStrike" kern="1200" cap="none" spc="0" normalizeH="0" baseline="0" noProof="0" dirty="0" smtClean="0">
                <a:ln>
                  <a:noFill/>
                </a:ln>
                <a:solidFill>
                  <a:prstClr val="black"/>
                </a:solidFill>
                <a:effectLst/>
                <a:uLnTx/>
                <a:uFillTx/>
                <a:latin typeface="+mj-lt"/>
                <a:ea typeface="+mj-ea"/>
                <a:cs typeface="+mj-cs"/>
              </a:rPr>
              <a:t>Title of Presentation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pic>
        <p:nvPicPr>
          <p:cNvPr id="11" name="Picture 10"/>
          <p:cNvPicPr>
            <a:picLocks noChangeAspect="1"/>
          </p:cNvPicPr>
          <p:nvPr userDrawn="1"/>
        </p:nvPicPr>
        <p:blipFill rotWithShape="1">
          <a:blip r:embed="rId3" cstate="print">
            <a:extLst>
              <a:ext uri="{28A0092B-C50C-407E-A947-70E740481C1C}">
                <a14:useLocalDpi xmlns:a14="http://schemas.microsoft.com/office/drawing/2010/main" val="0"/>
              </a:ext>
            </a:extLst>
          </a:blip>
          <a:srcRect r="13741" b="16715"/>
          <a:stretch/>
        </p:blipFill>
        <p:spPr>
          <a:xfrm>
            <a:off x="8014816" y="2824361"/>
            <a:ext cx="4176464" cy="4032448"/>
          </a:xfrm>
          <a:prstGeom prst="rect">
            <a:avLst/>
          </a:prstGeom>
        </p:spPr>
      </p:pic>
    </p:spTree>
    <p:extLst>
      <p:ext uri="{BB962C8B-B14F-4D97-AF65-F5344CB8AC3E}">
        <p14:creationId xmlns:p14="http://schemas.microsoft.com/office/powerpoint/2010/main" val="65862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68486" y="70480"/>
            <a:ext cx="9985314" cy="838240"/>
          </a:xfrm>
        </p:spPr>
        <p:txBody>
          <a:bodyPr/>
          <a:lstStyle/>
          <a:p>
            <a:r>
              <a:rPr lang="en-US" dirty="0" smtClean="0"/>
              <a:t>Click to edit Master title style</a:t>
            </a:r>
            <a:endParaRPr lang="en-US" dirty="0"/>
          </a:p>
        </p:txBody>
      </p:sp>
      <p:grpSp>
        <p:nvGrpSpPr>
          <p:cNvPr id="7" name="Group 6"/>
          <p:cNvGrpSpPr>
            <a:grpSpLocks noChangeAspect="1"/>
          </p:cNvGrpSpPr>
          <p:nvPr userDrawn="1"/>
        </p:nvGrpSpPr>
        <p:grpSpPr>
          <a:xfrm>
            <a:off x="119335" y="160142"/>
            <a:ext cx="1249151" cy="722723"/>
            <a:chOff x="6744072" y="3522076"/>
            <a:chExt cx="5711032" cy="3304239"/>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744072" y="3522076"/>
              <a:ext cx="5711032" cy="3304239"/>
            </a:xfrm>
            <a:prstGeom prst="rect">
              <a:avLst/>
            </a:prstGeom>
          </p:spPr>
        </p:pic>
        <p:pic>
          <p:nvPicPr>
            <p:cNvPr id="9" name="Picture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408368" y="5949280"/>
              <a:ext cx="959373" cy="634022"/>
            </a:xfrm>
            <a:prstGeom prst="rect">
              <a:avLst/>
            </a:prstGeom>
          </p:spPr>
        </p:pic>
      </p:grpSp>
      <p:cxnSp>
        <p:nvCxnSpPr>
          <p:cNvPr id="10" name="Straight Connector 9"/>
          <p:cNvCxnSpPr/>
          <p:nvPr userDrawn="1"/>
        </p:nvCxnSpPr>
        <p:spPr>
          <a:xfrm>
            <a:off x="0" y="976492"/>
            <a:ext cx="12192000" cy="4236"/>
          </a:xfrm>
          <a:prstGeom prst="line">
            <a:avLst/>
          </a:prstGeom>
          <a:ln w="19050">
            <a:solidFill>
              <a:srgbClr val="005AA5"/>
            </a:solidFill>
          </a:ln>
        </p:spPr>
        <p:style>
          <a:lnRef idx="1">
            <a:schemeClr val="accent1"/>
          </a:lnRef>
          <a:fillRef idx="0">
            <a:schemeClr val="accent1"/>
          </a:fillRef>
          <a:effectRef idx="0">
            <a:schemeClr val="accent1"/>
          </a:effectRef>
          <a:fontRef idx="minor">
            <a:schemeClr val="tx1"/>
          </a:fontRef>
        </p:style>
      </p:cxnSp>
      <p:sp>
        <p:nvSpPr>
          <p:cNvPr id="11" name="Snip Same Side Corner Rectangle 10"/>
          <p:cNvSpPr/>
          <p:nvPr userDrawn="1"/>
        </p:nvSpPr>
        <p:spPr>
          <a:xfrm>
            <a:off x="0" y="6552728"/>
            <a:ext cx="12192000" cy="305272"/>
          </a:xfrm>
          <a:prstGeom prst="snip2SameRect">
            <a:avLst>
              <a:gd name="adj1" fmla="val 0"/>
              <a:gd name="adj2" fmla="val 0"/>
            </a:avLst>
          </a:prstGeom>
          <a:gradFill flip="none" rotWithShape="1">
            <a:gsLst>
              <a:gs pos="0">
                <a:schemeClr val="accent1">
                  <a:tint val="66000"/>
                  <a:satMod val="160000"/>
                </a:schemeClr>
              </a:gs>
              <a:gs pos="25000">
                <a:schemeClr val="accent1">
                  <a:tint val="44500"/>
                  <a:satMod val="160000"/>
                </a:schemeClr>
              </a:gs>
              <a:gs pos="100000">
                <a:srgbClr val="FFFFFF"/>
              </a:gs>
            </a:gsLst>
            <a:lin ang="10800000" scaled="1"/>
            <a:tileRect/>
          </a:gradFill>
          <a:ln w="762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4" cstate="print">
            <a:lum bright="70000" contrast="-70000"/>
            <a:extLst>
              <a:ext uri="{28A0092B-C50C-407E-A947-70E740481C1C}">
                <a14:useLocalDpi xmlns:a14="http://schemas.microsoft.com/office/drawing/2010/main" val="0"/>
              </a:ext>
            </a:extLst>
          </a:blip>
          <a:stretch>
            <a:fillRect/>
          </a:stretch>
        </p:blipFill>
        <p:spPr>
          <a:xfrm>
            <a:off x="8198089" y="44624"/>
            <a:ext cx="3960440" cy="931868"/>
          </a:xfrm>
          <a:prstGeom prst="rect">
            <a:avLst/>
          </a:prstGeom>
        </p:spPr>
      </p:pic>
      <p:sp>
        <p:nvSpPr>
          <p:cNvPr id="4" name="Date Placeholder 3"/>
          <p:cNvSpPr>
            <a:spLocks noGrp="1"/>
          </p:cNvSpPr>
          <p:nvPr>
            <p:ph type="dt" sz="half" idx="10"/>
          </p:nvPr>
        </p:nvSpPr>
        <p:spPr>
          <a:xfrm>
            <a:off x="0" y="6552728"/>
            <a:ext cx="2790528" cy="305272"/>
          </a:xfrm>
        </p:spPr>
        <p:txBody>
          <a:bodyPr/>
          <a:lstStyle/>
          <a:p>
            <a:fld id="{CA293074-BF9B-4FCA-A31B-99D5D1E298BC}" type="datetime1">
              <a:rPr lang="de-DE" smtClean="0"/>
              <a:t>31.07.2025</a:t>
            </a:fld>
            <a:endParaRPr lang="en-US"/>
          </a:p>
        </p:txBody>
      </p:sp>
      <p:sp>
        <p:nvSpPr>
          <p:cNvPr id="5" name="Footer Placeholder 4"/>
          <p:cNvSpPr>
            <a:spLocks noGrp="1"/>
          </p:cNvSpPr>
          <p:nvPr>
            <p:ph type="ftr" sz="quarter" idx="11"/>
          </p:nvPr>
        </p:nvSpPr>
        <p:spPr>
          <a:xfrm>
            <a:off x="4027140" y="6552728"/>
            <a:ext cx="4114800" cy="305272"/>
          </a:xfrm>
        </p:spPr>
        <p:txBody>
          <a:bodyPr/>
          <a:lstStyle/>
          <a:p>
            <a:endParaRPr lang="en-US" dirty="0"/>
          </a:p>
        </p:txBody>
      </p:sp>
      <p:sp>
        <p:nvSpPr>
          <p:cNvPr id="6" name="Slide Number Placeholder 5"/>
          <p:cNvSpPr>
            <a:spLocks noGrp="1"/>
          </p:cNvSpPr>
          <p:nvPr>
            <p:ph type="sldNum" sz="quarter" idx="12"/>
          </p:nvPr>
        </p:nvSpPr>
        <p:spPr>
          <a:xfrm>
            <a:off x="9624392" y="6552728"/>
            <a:ext cx="2567608" cy="305272"/>
          </a:xfrm>
        </p:spPr>
        <p:txBody>
          <a:bodyPr/>
          <a:lstStyle/>
          <a:p>
            <a:fld id="{4C4E779A-D860-4EA1-AA1D-EAA6E1F92DE5}" type="slidenum">
              <a:rPr lang="en-US" smtClean="0"/>
              <a:t>‹#›</a:t>
            </a:fld>
            <a:endParaRPr lang="en-US" dirty="0"/>
          </a:p>
        </p:txBody>
      </p:sp>
    </p:spTree>
    <p:extLst>
      <p:ext uri="{BB962C8B-B14F-4D97-AF65-F5344CB8AC3E}">
        <p14:creationId xmlns:p14="http://schemas.microsoft.com/office/powerpoint/2010/main" val="3409464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F19433D-6F1D-4D18-B3B4-061107DED770}" type="datetime1">
              <a:rPr lang="de-DE" smtClean="0"/>
              <a:t>31.07.2025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984039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F6CF00C-6D36-4E7C-B106-47E22125A25A}" type="datetime1">
              <a:rPr lang="de-DE" smtClean="0"/>
              <a:t>31.07.2025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526717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88E6437-2CEF-4850-9C2B-BF762F9842C5}" type="datetime1">
              <a:rPr lang="de-DE" smtClean="0"/>
              <a:t>31.07.2025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4212274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47B2D4-939E-4003-83F4-F6BF6792F821}" type="datetime1">
              <a:rPr lang="de-DE" smtClean="0"/>
              <a:t>31.07.2025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19786211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AE805BD-522F-4364-AC18-370755292226}" type="datetime1">
              <a:rPr lang="de-DE" smtClean="0"/>
              <a:t>31.07.2025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4E779A-D860-4EA1-AA1D-EAA6E1F92DE5}" type="slidenum">
              <a:rPr lang="en-US" smtClean="0"/>
              <a:t>‹#›</a:t>
            </a:fld>
            <a:endParaRPr lang="en-US"/>
          </a:p>
        </p:txBody>
      </p:sp>
    </p:spTree>
    <p:extLst>
      <p:ext uri="{BB962C8B-B14F-4D97-AF65-F5344CB8AC3E}">
        <p14:creationId xmlns:p14="http://schemas.microsoft.com/office/powerpoint/2010/main" val="2617114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BB76CE-AC3C-49F2-B488-D96DEA491D9B}" type="datetime1">
              <a:rPr lang="de-DE" smtClean="0"/>
              <a:t>31.07.2025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4E779A-D860-4EA1-AA1D-EAA6E1F92DE5}" type="slidenum">
              <a:rPr lang="en-US" smtClean="0"/>
              <a:t>‹#›</a:t>
            </a:fld>
            <a:endParaRPr lang="en-US"/>
          </a:p>
        </p:txBody>
      </p:sp>
    </p:spTree>
    <p:extLst>
      <p:ext uri="{BB962C8B-B14F-4D97-AF65-F5344CB8AC3E}">
        <p14:creationId xmlns:p14="http://schemas.microsoft.com/office/powerpoint/2010/main" val="4122884527"/>
      </p:ext>
    </p:extLst>
  </p:cSld>
  <p:clrMap bg1="lt1" tx1="dk1" bg2="lt2" tx2="dk2" accent1="accent1" accent2="accent2" accent3="accent3" accent4="accent4" accent5="accent5" accent6="accent6" hlink="hlink" folHlink="folHlink"/>
  <p:sldLayoutIdLst>
    <p:sldLayoutId id="2147483717" r:id="rId1"/>
    <p:sldLayoutId id="2147483716" r:id="rId2"/>
    <p:sldLayoutId id="2147483715" r:id="rId3"/>
    <p:sldLayoutId id="2147483726"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loosolab.pages.gwdg.de/software/sc_framework/" TargetMode="Externa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pair-code.github.io/understanding-umap/" TargetMode="External"/><Relationship Id="rId2" Type="http://schemas.openxmlformats.org/officeDocument/2006/relationships/hyperlink" Target="https://distill.pub/2016/misread-tsne/?_ga=2.135835192.888864733.1531353600-1779571267.1531353600"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sz="4800" dirty="0" smtClean="0"/>
              <a:t>MAX PLANCK INSTITUTE</a:t>
            </a:r>
            <a:r>
              <a:rPr lang="en-US" sz="4400" dirty="0" smtClean="0"/>
              <a:t/>
            </a:r>
            <a:br>
              <a:rPr lang="en-US" sz="4400" dirty="0" smtClean="0"/>
            </a:br>
            <a:r>
              <a:rPr lang="en-US" sz="3400" b="0" dirty="0" smtClean="0"/>
              <a:t>FOR HEART AND LUNG RESEARCH</a:t>
            </a:r>
            <a:endParaRPr lang="en-US" sz="3400" b="0" dirty="0"/>
          </a:p>
        </p:txBody>
      </p:sp>
      <p:sp>
        <p:nvSpPr>
          <p:cNvPr id="3" name="Subtitle 2"/>
          <p:cNvSpPr>
            <a:spLocks noGrp="1"/>
          </p:cNvSpPr>
          <p:nvPr>
            <p:ph type="subTitle" idx="1"/>
          </p:nvPr>
        </p:nvSpPr>
        <p:spPr/>
        <p:txBody>
          <a:bodyPr/>
          <a:lstStyle/>
          <a:p>
            <a:r>
              <a:rPr lang="en-US" dirty="0" smtClean="0">
                <a:latin typeface="Arial" panose="020B0604020202020204" pitchFamily="34" charset="0"/>
                <a:cs typeface="Arial" panose="020B0604020202020204" pitchFamily="34" charset="0"/>
              </a:rPr>
              <a:t>Bioinformatics Core Unit</a:t>
            </a:r>
          </a:p>
          <a:p>
            <a:endParaRPr lang="en-US" dirty="0"/>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l="14815" t="777" r="14815" b="12139"/>
          <a:stretch/>
        </p:blipFill>
        <p:spPr>
          <a:xfrm>
            <a:off x="9912424" y="2420888"/>
            <a:ext cx="954176" cy="945742"/>
          </a:xfrm>
          <a:prstGeom prst="ellipse">
            <a:avLst/>
          </a:prstGeom>
          <a:solidFill>
            <a:schemeClr val="bg1"/>
          </a:solidFill>
        </p:spPr>
      </p:pic>
    </p:spTree>
    <p:extLst>
      <p:ext uri="{BB962C8B-B14F-4D97-AF65-F5344CB8AC3E}">
        <p14:creationId xmlns:p14="http://schemas.microsoft.com/office/powerpoint/2010/main" val="392335579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idx="1"/>
          </p:nvPr>
        </p:nvSpPr>
        <p:spPr/>
        <p:txBody>
          <a:bodyPr/>
          <a:lstStyle/>
          <a:p>
            <a:r>
              <a:rPr lang="en-US" dirty="0"/>
              <a:t>Terms and methodology this pipeline is based on</a:t>
            </a:r>
            <a:r>
              <a:rPr lang="en-US" dirty="0" smtClean="0"/>
              <a:t>.</a:t>
            </a:r>
            <a:endParaRPr lang="en-US" dirty="0"/>
          </a:p>
        </p:txBody>
      </p:sp>
    </p:spTree>
    <p:extLst>
      <p:ext uri="{BB962C8B-B14F-4D97-AF65-F5344CB8AC3E}">
        <p14:creationId xmlns:p14="http://schemas.microsoft.com/office/powerpoint/2010/main" val="3034606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3510"/>
          <a:stretch/>
        </p:blipFill>
        <p:spPr>
          <a:xfrm>
            <a:off x="2338612" y="1340768"/>
            <a:ext cx="7876031" cy="4320480"/>
          </a:xfrm>
          <a:prstGeom prst="rect">
            <a:avLst/>
          </a:prstGeom>
        </p:spPr>
      </p:pic>
      <p:sp>
        <p:nvSpPr>
          <p:cNvPr id="8" name="Rectangle 7"/>
          <p:cNvSpPr/>
          <p:nvPr/>
        </p:nvSpPr>
        <p:spPr>
          <a:xfrm>
            <a:off x="3074468" y="6021288"/>
            <a:ext cx="6404317" cy="369332"/>
          </a:xfrm>
          <a:prstGeom prst="rect">
            <a:avLst/>
          </a:prstGeom>
        </p:spPr>
        <p:txBody>
          <a:bodyPr wrap="none">
            <a:spAutoFit/>
          </a:bodyPr>
          <a:lstStyle/>
          <a:p>
            <a:r>
              <a:rPr lang="en-US" dirty="0" smtClean="0"/>
              <a:t>Manual: </a:t>
            </a:r>
            <a:r>
              <a:rPr lang="en-US" dirty="0" smtClean="0">
                <a:hlinkClick r:id="rId3"/>
              </a:rPr>
              <a:t>https</a:t>
            </a:r>
            <a:r>
              <a:rPr lang="en-US" dirty="0">
                <a:hlinkClick r:id="rId3"/>
              </a:rPr>
              <a:t>://loosolab.pages.gwdg.de/software/sc_framework</a:t>
            </a:r>
            <a:r>
              <a:rPr lang="en-US" dirty="0" smtClean="0">
                <a:hlinkClick r:id="rId3"/>
              </a:rPr>
              <a:t>/</a:t>
            </a:r>
            <a:endParaRPr lang="en-US" dirty="0"/>
          </a:p>
        </p:txBody>
      </p:sp>
    </p:spTree>
    <p:extLst>
      <p:ext uri="{BB962C8B-B14F-4D97-AF65-F5344CB8AC3E}">
        <p14:creationId xmlns:p14="http://schemas.microsoft.com/office/powerpoint/2010/main" val="3238383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and Algorithms</a:t>
            </a:r>
            <a:endParaRPr lang="en-US" dirty="0"/>
          </a:p>
        </p:txBody>
      </p:sp>
      <p:sp>
        <p:nvSpPr>
          <p:cNvPr id="3" name="Rectangle 2"/>
          <p:cNvSpPr/>
          <p:nvPr/>
        </p:nvSpPr>
        <p:spPr>
          <a:xfrm>
            <a:off x="839416" y="1124744"/>
            <a:ext cx="10514384" cy="5693866"/>
          </a:xfrm>
          <a:prstGeom prst="rect">
            <a:avLst/>
          </a:prstGeom>
          <a:solidFill>
            <a:srgbClr val="F2F2F2"/>
          </a:solidFill>
          <a:ln>
            <a:solidFill>
              <a:srgbClr val="D9D9D9"/>
            </a:solidFill>
          </a:ln>
        </p:spPr>
        <p:txBody>
          <a:bodyPr wrap="square">
            <a:spAutoFit/>
          </a:bodyPr>
          <a:lstStyle/>
          <a:p>
            <a:r>
              <a:rPr lang="en-GB" sz="1400" b="1" dirty="0" smtClean="0"/>
              <a:t>Observation (</a:t>
            </a:r>
            <a:r>
              <a:rPr lang="en-GB" sz="1400" b="1" dirty="0" err="1" smtClean="0"/>
              <a:t>obs</a:t>
            </a:r>
            <a:r>
              <a:rPr lang="en-GB" sz="1400" b="1" dirty="0" smtClean="0"/>
              <a:t>)</a:t>
            </a:r>
          </a:p>
          <a:p>
            <a:r>
              <a:rPr lang="en-GB" sz="1400" dirty="0" smtClean="0"/>
              <a:t>In </a:t>
            </a:r>
            <a:r>
              <a:rPr lang="en-GB" sz="1400" dirty="0" err="1" smtClean="0"/>
              <a:t>scATAC-seq</a:t>
            </a:r>
            <a:r>
              <a:rPr lang="en-GB" sz="1400" dirty="0" smtClean="0"/>
              <a:t> </a:t>
            </a:r>
            <a:r>
              <a:rPr lang="en-GB" sz="1400" dirty="0" smtClean="0"/>
              <a:t>data an observation refers to a cell identified by a barcode unique in the dataset.</a:t>
            </a:r>
          </a:p>
          <a:p>
            <a:endParaRPr lang="en-GB" sz="1400" b="1" dirty="0" smtClean="0"/>
          </a:p>
          <a:p>
            <a:r>
              <a:rPr lang="en-GB" sz="1400" b="1" dirty="0" smtClean="0"/>
              <a:t>Variable (</a:t>
            </a:r>
            <a:r>
              <a:rPr lang="en-GB" sz="1400" b="1" dirty="0" err="1" smtClean="0"/>
              <a:t>var</a:t>
            </a:r>
            <a:r>
              <a:rPr lang="en-GB" sz="1400" b="1" dirty="0" smtClean="0"/>
              <a:t>)</a:t>
            </a:r>
          </a:p>
          <a:p>
            <a:r>
              <a:rPr lang="en-GB" sz="1400" dirty="0" smtClean="0"/>
              <a:t>A variable refers to </a:t>
            </a:r>
            <a:r>
              <a:rPr lang="en-GB" sz="1400" dirty="0" smtClean="0"/>
              <a:t>a genomic region</a:t>
            </a:r>
            <a:r>
              <a:rPr lang="en-GB" sz="1400" dirty="0" smtClean="0"/>
              <a:t>. </a:t>
            </a:r>
            <a:r>
              <a:rPr lang="en-GB" sz="1400" dirty="0" smtClean="0"/>
              <a:t>Regions can be formatted in different ways e.g. the genome is split into equal sizes “windows”, each region refers to an open chromatin location or each region contains a promoter. </a:t>
            </a:r>
            <a:r>
              <a:rPr lang="en-GB" sz="1400" dirty="0" smtClean="0"/>
              <a:t>Both </a:t>
            </a:r>
            <a:r>
              <a:rPr lang="en-GB" sz="1400" dirty="0" err="1" smtClean="0"/>
              <a:t>var</a:t>
            </a:r>
            <a:r>
              <a:rPr lang="en-GB" sz="1400" dirty="0" smtClean="0"/>
              <a:t> and </a:t>
            </a:r>
            <a:r>
              <a:rPr lang="en-GB" sz="1400" dirty="0" err="1" smtClean="0"/>
              <a:t>obs</a:t>
            </a:r>
            <a:r>
              <a:rPr lang="en-GB" sz="1400" dirty="0" smtClean="0"/>
              <a:t> can have additional metadata, e.g. cell types (</a:t>
            </a:r>
            <a:r>
              <a:rPr lang="en-GB" sz="1400" dirty="0" err="1" smtClean="0"/>
              <a:t>obs</a:t>
            </a:r>
            <a:r>
              <a:rPr lang="en-GB" sz="1400" dirty="0" smtClean="0"/>
              <a:t>) or “is mitochondrial” (</a:t>
            </a:r>
            <a:r>
              <a:rPr lang="en-GB" sz="1400" dirty="0" err="1" smtClean="0"/>
              <a:t>var</a:t>
            </a:r>
            <a:r>
              <a:rPr lang="en-GB" sz="1400" dirty="0" smtClean="0"/>
              <a:t>).</a:t>
            </a:r>
          </a:p>
          <a:p>
            <a:endParaRPr lang="en-GB" sz="1400" dirty="0" smtClean="0"/>
          </a:p>
          <a:p>
            <a:r>
              <a:rPr lang="en-GB" sz="1400" b="1" dirty="0" smtClean="0"/>
              <a:t>Matrix</a:t>
            </a:r>
            <a:endParaRPr lang="en-GB" sz="1400" dirty="0" smtClean="0"/>
          </a:p>
          <a:p>
            <a:r>
              <a:rPr lang="en-GB" sz="1400" dirty="0" smtClean="0"/>
              <a:t>The analysis is based on an expression matrix (</a:t>
            </a:r>
            <a:r>
              <a:rPr lang="en-GB" sz="1400" dirty="0" err="1" smtClean="0"/>
              <a:t>obs</a:t>
            </a:r>
            <a:r>
              <a:rPr lang="en-GB" sz="1400" dirty="0" smtClean="0"/>
              <a:t> x </a:t>
            </a:r>
            <a:r>
              <a:rPr lang="en-GB" sz="1400" dirty="0" err="1" smtClean="0"/>
              <a:t>var</a:t>
            </a:r>
            <a:r>
              <a:rPr lang="en-GB" sz="1400" dirty="0" smtClean="0"/>
              <a:t>) that contains the raw </a:t>
            </a:r>
            <a:r>
              <a:rPr lang="en-GB" sz="1400" dirty="0" smtClean="0"/>
              <a:t>ATAC </a:t>
            </a:r>
            <a:r>
              <a:rPr lang="en-GB" sz="1400" dirty="0" smtClean="0"/>
              <a:t>counts for each cell over each </a:t>
            </a:r>
            <a:r>
              <a:rPr lang="en-GB" sz="1400" dirty="0" smtClean="0"/>
              <a:t>region.</a:t>
            </a:r>
            <a:endParaRPr lang="en-GB" sz="1400" dirty="0" smtClean="0"/>
          </a:p>
          <a:p>
            <a:endParaRPr lang="en-GB" sz="1400" dirty="0"/>
          </a:p>
          <a:p>
            <a:r>
              <a:rPr lang="en-GB" sz="1400" b="1" dirty="0" smtClean="0"/>
              <a:t>Latent Semantic Indexing (LSI)</a:t>
            </a:r>
            <a:endParaRPr lang="en-GB" sz="1400" b="1" dirty="0" smtClean="0"/>
          </a:p>
          <a:p>
            <a:r>
              <a:rPr lang="en-GB" sz="1400" dirty="0" smtClean="0"/>
              <a:t>LSI is the </a:t>
            </a:r>
            <a:r>
              <a:rPr lang="en-GB" sz="1400" dirty="0" err="1" smtClean="0"/>
              <a:t>scATAC</a:t>
            </a:r>
            <a:r>
              <a:rPr lang="en-GB" sz="1400" dirty="0" smtClean="0"/>
              <a:t> analogue to the </a:t>
            </a:r>
            <a:r>
              <a:rPr lang="en-GB" sz="1400" dirty="0" smtClean="0"/>
              <a:t>Principle Component Analysis (PCA). It </a:t>
            </a:r>
            <a:r>
              <a:rPr lang="en-GB" sz="1400" dirty="0" smtClean="0"/>
              <a:t>reduces </a:t>
            </a:r>
            <a:r>
              <a:rPr lang="en-GB" sz="1400" dirty="0" smtClean="0"/>
              <a:t>the high-dimensional data by summarizing similar behaving genes </a:t>
            </a:r>
            <a:r>
              <a:rPr lang="en-GB" sz="1400" dirty="0" smtClean="0"/>
              <a:t>into components. Components </a:t>
            </a:r>
            <a:r>
              <a:rPr lang="en-GB" sz="1400" dirty="0" smtClean="0"/>
              <a:t>that explain little of the dataset variance or </a:t>
            </a:r>
            <a:r>
              <a:rPr lang="en-GB" sz="1400" dirty="0" smtClean="0"/>
              <a:t>ones</a:t>
            </a:r>
            <a:r>
              <a:rPr lang="en-GB" sz="1400" dirty="0" smtClean="0"/>
              <a:t> </a:t>
            </a:r>
            <a:r>
              <a:rPr lang="en-GB" sz="1400" dirty="0" smtClean="0"/>
              <a:t>that correlate with technical factors are considered noise and removed.</a:t>
            </a:r>
          </a:p>
          <a:p>
            <a:endParaRPr lang="en-GB" sz="1400" b="1" dirty="0" smtClean="0"/>
          </a:p>
          <a:p>
            <a:r>
              <a:rPr lang="en-US" sz="1400" b="1" dirty="0"/>
              <a:t>t-distributed stochastic neighbor embedding (t-SNE)</a:t>
            </a:r>
          </a:p>
          <a:p>
            <a:r>
              <a:rPr lang="en-US" sz="1400" dirty="0" smtClean="0"/>
              <a:t>The t-SNE further reduces the dimensions </a:t>
            </a:r>
            <a:r>
              <a:rPr lang="en-US" sz="1400" dirty="0" smtClean="0"/>
              <a:t>(components) </a:t>
            </a:r>
            <a:r>
              <a:rPr lang="en-US" sz="1400" dirty="0" smtClean="0"/>
              <a:t>from the </a:t>
            </a:r>
            <a:r>
              <a:rPr lang="en-US" sz="1400" dirty="0" smtClean="0"/>
              <a:t>LSI </a:t>
            </a:r>
            <a:r>
              <a:rPr lang="en-US" sz="1400" dirty="0" smtClean="0"/>
              <a:t>to a low-dimensional output (usually 2D). </a:t>
            </a:r>
            <a:endParaRPr lang="en-US" sz="1400" dirty="0"/>
          </a:p>
          <a:p>
            <a:r>
              <a:rPr lang="en-GB" sz="1400" b="1" dirty="0">
                <a:hlinkClick r:id="rId2"/>
              </a:rPr>
              <a:t>More information on t-SNE</a:t>
            </a:r>
            <a:endParaRPr lang="en-GB" sz="1400" b="1" dirty="0"/>
          </a:p>
          <a:p>
            <a:endParaRPr lang="en-GB" sz="1400" b="1" dirty="0"/>
          </a:p>
          <a:p>
            <a:r>
              <a:rPr lang="en-US" sz="1400" b="1" dirty="0" smtClean="0"/>
              <a:t>Uniform </a:t>
            </a:r>
            <a:r>
              <a:rPr lang="en-US" sz="1400" b="1" dirty="0"/>
              <a:t>Manifold Approximation and Projection (UMAP</a:t>
            </a:r>
            <a:r>
              <a:rPr lang="en-US" sz="1400" b="1" dirty="0" smtClean="0"/>
              <a:t>)</a:t>
            </a:r>
          </a:p>
          <a:p>
            <a:r>
              <a:rPr lang="en-GB" sz="1400" dirty="0" smtClean="0"/>
              <a:t>UMAP takes the </a:t>
            </a:r>
            <a:r>
              <a:rPr lang="en-GB" sz="1400" dirty="0" smtClean="0"/>
              <a:t>components </a:t>
            </a:r>
            <a:r>
              <a:rPr lang="en-GB" sz="1400" dirty="0" smtClean="0"/>
              <a:t>from the </a:t>
            </a:r>
            <a:r>
              <a:rPr lang="en-GB" sz="1400" dirty="0" smtClean="0"/>
              <a:t>LSI </a:t>
            </a:r>
            <a:r>
              <a:rPr lang="en-GB" sz="1400" dirty="0" smtClean="0"/>
              <a:t>and reduces them into a low-dimensional, 2D or 3D, representation. It does so, by constructing a high-dimensional graph and optimizing a low-dimensional analogue to be as similar as possible. Both UMAP and t-SNE are mostly equivalent techniques to visualize high-dimensional data. They are robust, meaning they will provide highly similar results. Thus, we provide either UMAP or t-SNE.</a:t>
            </a:r>
          </a:p>
          <a:p>
            <a:r>
              <a:rPr lang="en-GB" sz="1400" b="1" dirty="0" smtClean="0">
                <a:hlinkClick r:id="rId3"/>
              </a:rPr>
              <a:t>More information on UMAP</a:t>
            </a:r>
            <a:endParaRPr lang="en-GB" sz="1400" b="1" dirty="0" smtClean="0"/>
          </a:p>
        </p:txBody>
      </p:sp>
    </p:spTree>
    <p:extLst>
      <p:ext uri="{BB962C8B-B14F-4D97-AF65-F5344CB8AC3E}">
        <p14:creationId xmlns:p14="http://schemas.microsoft.com/office/powerpoint/2010/main" val="2144563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Terms and Algorithms</a:t>
            </a:r>
            <a:endParaRPr lang="en-US" dirty="0"/>
          </a:p>
        </p:txBody>
      </p:sp>
      <p:sp>
        <p:nvSpPr>
          <p:cNvPr id="3" name="Rectangle 2"/>
          <p:cNvSpPr/>
          <p:nvPr/>
        </p:nvSpPr>
        <p:spPr>
          <a:xfrm>
            <a:off x="839416" y="1124744"/>
            <a:ext cx="10514384" cy="3108543"/>
          </a:xfrm>
          <a:prstGeom prst="rect">
            <a:avLst/>
          </a:prstGeom>
          <a:solidFill>
            <a:srgbClr val="F2F2F2"/>
          </a:solidFill>
          <a:ln>
            <a:solidFill>
              <a:srgbClr val="D9D9D9"/>
            </a:solidFill>
          </a:ln>
        </p:spPr>
        <p:txBody>
          <a:bodyPr wrap="square">
            <a:spAutoFit/>
          </a:bodyPr>
          <a:lstStyle/>
          <a:p>
            <a:r>
              <a:rPr lang="de-DE" sz="1400" b="1" dirty="0" smtClean="0"/>
              <a:t>Batch </a:t>
            </a:r>
            <a:r>
              <a:rPr lang="en-US" sz="1400" b="1" dirty="0" smtClean="0"/>
              <a:t>correction</a:t>
            </a:r>
          </a:p>
          <a:p>
            <a:r>
              <a:rPr lang="en-US" sz="1400" dirty="0" smtClean="0"/>
              <a:t>Batch </a:t>
            </a:r>
            <a:r>
              <a:rPr lang="en-US" sz="1400" dirty="0"/>
              <a:t>effects are variances in the data that are not intended by the experimental design (e.g. technical variance). They can be introduced through various sources. For example, sequencing samples at different </a:t>
            </a:r>
            <a:r>
              <a:rPr lang="en-US" sz="1400" dirty="0" err="1"/>
              <a:t>timepoints</a:t>
            </a:r>
            <a:r>
              <a:rPr lang="en-US" sz="1400" dirty="0"/>
              <a:t> may introduce batch effects. As batch effects could interfere with downstream analysis they are typically removed. However, it can be challenging to identify and correct for batch effects as this is highly dependent on the experimental setup of the dataset</a:t>
            </a:r>
            <a:r>
              <a:rPr lang="en-US" sz="1400" dirty="0" smtClean="0"/>
              <a:t>. For optimal results an experiment should be designed in a way that each condition is present in at least two different batches.</a:t>
            </a:r>
            <a:endParaRPr lang="de-DE" sz="1400" dirty="0" smtClean="0"/>
          </a:p>
          <a:p>
            <a:endParaRPr lang="de-DE" sz="1400" b="1" dirty="0"/>
          </a:p>
          <a:p>
            <a:r>
              <a:rPr lang="en-US" sz="1400" b="1" dirty="0"/>
              <a:t>Local Inverse Simpson's Index (LISI)</a:t>
            </a:r>
            <a:endParaRPr lang="de-DE" sz="1400" b="1" dirty="0" smtClean="0"/>
          </a:p>
          <a:p>
            <a:r>
              <a:rPr lang="de-DE" sz="1400" dirty="0" smtClean="0"/>
              <a:t>T</a:t>
            </a:r>
            <a:r>
              <a:rPr lang="en-US" sz="1400" dirty="0" smtClean="0"/>
              <a:t>he LISI measures the strength of a batch effect based on the heterogeneity in each group. Meaning, a well-mixed dataset, without any batch effect will get a high score of up to the number of batches in the dataset.</a:t>
            </a:r>
          </a:p>
          <a:p>
            <a:endParaRPr lang="en-US" sz="1400" b="1" dirty="0" smtClean="0"/>
          </a:p>
          <a:p>
            <a:r>
              <a:rPr lang="en-US" sz="1400" b="1" dirty="0" smtClean="0"/>
              <a:t>Clustering</a:t>
            </a:r>
          </a:p>
          <a:p>
            <a:r>
              <a:rPr lang="en-US" sz="1400" dirty="0" smtClean="0"/>
              <a:t>The clustering, typically done using the </a:t>
            </a:r>
            <a:r>
              <a:rPr lang="en-US" sz="1400" dirty="0" err="1" smtClean="0"/>
              <a:t>leiden</a:t>
            </a:r>
            <a:r>
              <a:rPr lang="en-US" sz="1400" dirty="0" smtClean="0"/>
              <a:t> algorithm, sorts the cells of a dataset into groups based on their expression similarity. The resulting clusters are commonly thought to be cell types and annotated in the following steps</a:t>
            </a:r>
            <a:r>
              <a:rPr lang="en-US" sz="1400" dirty="0" smtClean="0"/>
              <a:t>.</a:t>
            </a:r>
            <a:endParaRPr lang="en-US" sz="1400" dirty="0" smtClean="0"/>
          </a:p>
        </p:txBody>
      </p:sp>
    </p:spTree>
    <p:extLst>
      <p:ext uri="{BB962C8B-B14F-4D97-AF65-F5344CB8AC3E}">
        <p14:creationId xmlns:p14="http://schemas.microsoft.com/office/powerpoint/2010/main" val="1776163899"/>
      </p:ext>
    </p:extLst>
  </p:cSld>
  <p:clrMapOvr>
    <a:masterClrMapping/>
  </p:clrMapOvr>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mpi_ppt_template_1</Template>
  <TotalTime>0</TotalTime>
  <Words>524</Words>
  <Application>Microsoft Office PowerPoint</Application>
  <PresentationFormat>Widescreen</PresentationFormat>
  <Paragraphs>35</Paragraphs>
  <Slides>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1_Custom Design</vt:lpstr>
      <vt:lpstr>MAX PLANCK INSTITUTE FOR HEART AND LUNG RESEARCH</vt:lpstr>
      <vt:lpstr>Introduction</vt:lpstr>
      <vt:lpstr>Overview</vt:lpstr>
      <vt:lpstr>Terms and Algorithms</vt:lpstr>
      <vt:lpstr>Terms and Algorithms</vt:lpstr>
    </vt:vector>
  </TitlesOfParts>
  <Company>MPI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Wiegandt, Rene</dc:creator>
  <cp:lastModifiedBy>Schultheis, Hendrik</cp:lastModifiedBy>
  <cp:revision>105</cp:revision>
  <dcterms:created xsi:type="dcterms:W3CDTF">2018-09-18T11:01:01Z</dcterms:created>
  <dcterms:modified xsi:type="dcterms:W3CDTF">2025-07-31T09:04:33Z</dcterms:modified>
</cp:coreProperties>
</file>